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C5F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045952" y="137160"/>
            <a:ext cx="960120" cy="960120"/>
          </a:xfrm>
          <a:prstGeom prst="roundRect">
            <a:avLst>
              <a:gd name="adj" fmla="val 7619"/>
            </a:avLst>
          </a:prstGeom>
          <a:solidFill>
            <a:srgbClr val="FBF7EE"/>
          </a:solidFill>
          <a:ln w="12700">
            <a:solidFill>
              <a:srgbClr val="FBF7EE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858000" y="0"/>
            <a:ext cx="5330952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858000" y="0"/>
            <a:ext cx="274320" cy="6858000"/>
          </a:xfrm>
          <a:prstGeom prst="rect">
            <a:avLst/>
          </a:prstGeom>
          <a:solidFill>
            <a:srgbClr val="B85042"/>
          </a:solidFill>
          <a:ln/>
        </p:spPr>
      </p:sp>
      <p:sp>
        <p:nvSpPr>
          <p:cNvPr id="6" name="Text 2"/>
          <p:cNvSpPr/>
          <p:nvPr/>
        </p:nvSpPr>
        <p:spPr>
          <a:xfrm>
            <a:off x="548640" y="2011680"/>
            <a:ext cx="64008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0" b="1" dirty="0">
                <a:solidFill>
                  <a:srgbClr val="FBF7E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PCOD &amp; PCOS</a:t>
            </a:r>
            <a:endParaRPr lang="en-US" sz="6000" dirty="0"/>
          </a:p>
        </p:txBody>
      </p:sp>
      <p:sp>
        <p:nvSpPr>
          <p:cNvPr id="7" name="Text 3"/>
          <p:cNvSpPr/>
          <p:nvPr/>
        </p:nvSpPr>
        <p:spPr>
          <a:xfrm>
            <a:off x="548640" y="3291840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i="1" dirty="0">
                <a:solidFill>
                  <a:srgbClr val="A7BEA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Awareness for every woman</a:t>
            </a:r>
            <a:endParaRPr lang="en-US" sz="2800" dirty="0"/>
          </a:p>
        </p:txBody>
      </p:sp>
      <p:sp>
        <p:nvSpPr>
          <p:cNvPr id="8" name="Text 4"/>
          <p:cNvSpPr/>
          <p:nvPr/>
        </p:nvSpPr>
        <p:spPr>
          <a:xfrm>
            <a:off x="548640" y="4114800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BF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 your body. Trust your symptoms. Take charge of your health.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548640" y="603504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A7BE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Gunvanti Foundation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11045952" y="137160"/>
            <a:ext cx="960120" cy="960120"/>
          </a:xfrm>
          <a:prstGeom prst="roundRect">
            <a:avLst>
              <a:gd name="adj" fmla="val 7619"/>
            </a:avLst>
          </a:prstGeom>
          <a:solidFill>
            <a:srgbClr val="FBF7EE"/>
          </a:solidFill>
          <a:ln w="12700">
            <a:solidFill>
              <a:srgbClr val="FBF7EE"/>
            </a:solidFill>
            <a:prstDash val="solid"/>
          </a:ln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2C5F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045952" y="137160"/>
            <a:ext cx="960120" cy="960120"/>
          </a:xfrm>
          <a:prstGeom prst="roundRect">
            <a:avLst>
              <a:gd name="adj" fmla="val 7619"/>
            </a:avLst>
          </a:prstGeom>
          <a:solidFill>
            <a:srgbClr val="FBF7EE"/>
          </a:solidFill>
          <a:ln w="12700">
            <a:solidFill>
              <a:srgbClr val="FBF7EE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858000" y="0"/>
            <a:ext cx="5330952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858000" y="0"/>
            <a:ext cx="274320" cy="6858000"/>
          </a:xfrm>
          <a:prstGeom prst="rect">
            <a:avLst/>
          </a:prstGeom>
          <a:solidFill>
            <a:srgbClr val="B85042"/>
          </a:solidFill>
          <a:ln/>
        </p:spPr>
      </p:sp>
      <p:sp>
        <p:nvSpPr>
          <p:cNvPr id="6" name="Text 2"/>
          <p:cNvSpPr/>
          <p:nvPr/>
        </p:nvSpPr>
        <p:spPr>
          <a:xfrm>
            <a:off x="548640" y="1828800"/>
            <a:ext cx="6400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FBF7E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 are not alone.</a:t>
            </a:r>
            <a:endParaRPr lang="en-US" sz="4800" dirty="0"/>
          </a:p>
        </p:txBody>
      </p:sp>
      <p:sp>
        <p:nvSpPr>
          <p:cNvPr id="7" name="Text 3"/>
          <p:cNvSpPr/>
          <p:nvPr/>
        </p:nvSpPr>
        <p:spPr>
          <a:xfrm>
            <a:off x="548640" y="3017520"/>
            <a:ext cx="62179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i="1" dirty="0">
                <a:solidFill>
                  <a:srgbClr val="A7BEA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Together, we break the silence around PCOD &amp; PCOS.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48640" y="4114800"/>
            <a:ext cx="5943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BF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this awareness with a sister, a friend, a daughter.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FBF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Early knowledge changes lives.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548640" y="566928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A7BE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Gunvanti Foundation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11045952" y="137160"/>
            <a:ext cx="960120" cy="960120"/>
          </a:xfrm>
          <a:prstGeom prst="roundRect">
            <a:avLst>
              <a:gd name="adj" fmla="val 7619"/>
            </a:avLst>
          </a:prstGeom>
          <a:solidFill>
            <a:srgbClr val="FBF7EE"/>
          </a:solidFill>
          <a:ln w="12700">
            <a:solidFill>
              <a:srgbClr val="FBF7EE"/>
            </a:solidFill>
            <a:prstDash val="solid"/>
          </a:ln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PCOD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868680"/>
            <a:ext cx="64008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2A2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Polycystic Ovarian Disease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548640" y="2286000"/>
            <a:ext cx="621792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PCOD is a condition in which the ovaries release immature or partially mature eggs that, over time, can turn into cysts. This affects ovulation and hormone balance.</a:t>
            </a: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Very common — affects about 1 in 5 Indian women</a:t>
            </a: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Often linked to lifestyle, diet, weight and stress</a:t>
            </a: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Manageable with balanced food, movement and care</a:t>
            </a: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Symptoms can improve with consistent healthy habits</a:t>
            </a:r>
            <a:endParaRPr lang="en-US" sz="16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7315200" y="1645920"/>
            <a:ext cx="4206240" cy="42062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57200" y="6492240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Gunvanti Foundation  •  Women's Health Awareness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PCOS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868680"/>
            <a:ext cx="64008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2A2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Polycystic Ovary Syndrome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548640" y="2286000"/>
            <a:ext cx="621792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PCOS is a hormonal and metabolic disorder where the body produces higher than normal levels of male hormones (androgens). It impacts periods, fertility and overall health.</a:t>
            </a: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 syndrome — a group of connected symptoms</a:t>
            </a: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Affects roughly 1 in 10 women worldwide</a:t>
            </a: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Linked to insulin resistance and inflammation</a:t>
            </a: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Needs long-term lifestyle care and medical guidance</a:t>
            </a:r>
            <a:endParaRPr lang="en-US" sz="16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7315200" y="1645920"/>
            <a:ext cx="4206240" cy="42062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57200" y="6492240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Gunvanti Foundation  •  Women's Health Awareness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PCOD VS PCOS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86868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2A2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they differ</a:t>
            </a:r>
            <a:endParaRPr lang="en-US" sz="40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2194560"/>
          <a:ext cx="11064240" cy="914400"/>
        </p:xfrm>
        <a:graphic>
          <a:graphicData uri="http://schemas.openxmlformats.org/drawingml/2006/table">
            <a:tbl>
              <a:tblPr/>
              <a:tblGrid>
                <a:gridCol w="2377440"/>
                <a:gridCol w="4114800"/>
                <a:gridCol w="4572000"/>
              </a:tblGrid>
              <a:tr h="5943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FBF7E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Aspect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FBF7E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PCOD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FBF7E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PCOS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F2D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Nature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Condition of the ovaries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Hormonal &amp; metabolic syndrome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Cause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Lifestyle, diet, hormones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Insulin resistance, genetics, hormones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Severity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Generally milder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More serious, long-term impact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Fertility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Usually not a major issue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Common cause of infertility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Treatment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Diet, exercise, lifestyle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Lifestyle + medical management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Gunvanti Foundation  •  Women's Health Awareness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HAPPENS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868680"/>
            <a:ext cx="64008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2A2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Common causes</a:t>
            </a:r>
            <a:endParaRPr lang="en-US" sz="40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7315200" y="1645920"/>
            <a:ext cx="4206240" cy="420624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48640" y="2331720"/>
            <a:ext cx="164592" cy="164592"/>
          </a:xfrm>
          <a:prstGeom prst="ellipse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868680" y="228600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Genetics  </a:t>
            </a:r>
            <a:pPr indent="0" marL="0">
              <a:buNone/>
            </a:pPr>
            <a:r>
              <a:rPr lang="en-US" sz="14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Family history of PCOD/PCOS increases risk.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548640" y="3017520"/>
            <a:ext cx="164592" cy="164592"/>
          </a:xfrm>
          <a:prstGeom prst="ellipse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68680" y="297180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Hormonal imbalance  </a:t>
            </a:r>
            <a:pPr indent="0" marL="0">
              <a:buNone/>
            </a:pPr>
            <a:r>
              <a:rPr lang="en-US" sz="14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 androgens disrupt ovulation cycles.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548640" y="3703320"/>
            <a:ext cx="164592" cy="164592"/>
          </a:xfrm>
          <a:prstGeom prst="ellipse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868680" y="365760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Lifestyle  </a:t>
            </a:r>
            <a:pPr indent="0" marL="0">
              <a:buNone/>
            </a:pPr>
            <a:r>
              <a:rPr lang="en-US" sz="14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Junk food, stress and poor sleep are key triggers.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548640" y="4389120"/>
            <a:ext cx="164592" cy="164592"/>
          </a:xfrm>
          <a:prstGeom prst="ellipse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868680" y="434340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 &amp; insulin  </a:t>
            </a:r>
            <a:pPr indent="0" marL="0">
              <a:buNone/>
            </a:pPr>
            <a:r>
              <a:rPr lang="en-US" sz="14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Insulin resistance and weight gain feed the cycle.</a:t>
            </a:r>
            <a:endParaRPr lang="en-US" sz="1500" dirty="0"/>
          </a:p>
        </p:txBody>
      </p:sp>
      <p:sp>
        <p:nvSpPr>
          <p:cNvPr id="14" name="Shape 10"/>
          <p:cNvSpPr/>
          <p:nvPr/>
        </p:nvSpPr>
        <p:spPr>
          <a:xfrm>
            <a:off x="548640" y="5074920"/>
            <a:ext cx="164592" cy="164592"/>
          </a:xfrm>
          <a:prstGeom prst="ellipse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868680" y="502920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Chemical exposure  </a:t>
            </a:r>
            <a:pPr indent="0" marL="0">
              <a:buNone/>
            </a:pPr>
            <a:r>
              <a:rPr lang="en-US" sz="14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Pads with chemicals &amp; plastics may worsen symptoms.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457200" y="6492240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Gunvanti Foundation  •  Women's Health Awareness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 THE SYMPTOMS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86868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2A2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Listen to your body</a:t>
            </a:r>
            <a:endParaRPr lang="en-US" sz="40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548640" y="2194560"/>
            <a:ext cx="5486400" cy="41148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6400800" y="2286000"/>
            <a:ext cx="2651760" cy="6858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 w="12700">
            <a:solidFill>
              <a:srgbClr val="A7BEAE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537960" y="2286000"/>
            <a:ext cx="24688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Irregular or missed periods</a:t>
            </a:r>
            <a:endParaRPr lang="en-US" sz="1300" dirty="0"/>
          </a:p>
        </p:txBody>
      </p:sp>
      <p:sp>
        <p:nvSpPr>
          <p:cNvPr id="8" name="Shape 4"/>
          <p:cNvSpPr/>
          <p:nvPr/>
        </p:nvSpPr>
        <p:spPr>
          <a:xfrm>
            <a:off x="6400800" y="3108960"/>
            <a:ext cx="2651760" cy="6858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 w="12700">
            <a:solidFill>
              <a:srgbClr val="A7BEAE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537960" y="3108960"/>
            <a:ext cx="24688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Heavy or painful bleeding</a:t>
            </a:r>
            <a:endParaRPr lang="en-US" sz="1300" dirty="0"/>
          </a:p>
        </p:txBody>
      </p:sp>
      <p:sp>
        <p:nvSpPr>
          <p:cNvPr id="10" name="Shape 6"/>
          <p:cNvSpPr/>
          <p:nvPr/>
        </p:nvSpPr>
        <p:spPr>
          <a:xfrm>
            <a:off x="6400800" y="3931920"/>
            <a:ext cx="2651760" cy="6858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 w="12700">
            <a:solidFill>
              <a:srgbClr val="A7BEAE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537960" y="3931920"/>
            <a:ext cx="24688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Unexplained weight gain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0" y="4754880"/>
            <a:ext cx="2651760" cy="6858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 w="12700">
            <a:solidFill>
              <a:srgbClr val="A7BEAE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537960" y="4754880"/>
            <a:ext cx="24688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Acne &amp; oily skin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9144000" y="2286000"/>
            <a:ext cx="2651760" cy="6858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 w="12700">
            <a:solidFill>
              <a:srgbClr val="A7BEAE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281160" y="2286000"/>
            <a:ext cx="24688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 hair on face / body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9144000" y="3108960"/>
            <a:ext cx="2651760" cy="6858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 w="12700">
            <a:solidFill>
              <a:srgbClr val="A7BEAE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9281160" y="3108960"/>
            <a:ext cx="24688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Hair thinning on scalp</a:t>
            </a:r>
            <a:endParaRPr lang="en-US" sz="1300" dirty="0"/>
          </a:p>
        </p:txBody>
      </p:sp>
      <p:sp>
        <p:nvSpPr>
          <p:cNvPr id="18" name="Shape 14"/>
          <p:cNvSpPr/>
          <p:nvPr/>
        </p:nvSpPr>
        <p:spPr>
          <a:xfrm>
            <a:off x="9144000" y="3931920"/>
            <a:ext cx="2651760" cy="6858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 w="12700">
            <a:solidFill>
              <a:srgbClr val="A7BEAE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281160" y="3931920"/>
            <a:ext cx="24688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Mood swings, anxiety, fatigue</a:t>
            </a:r>
            <a:endParaRPr lang="en-US" sz="1300" dirty="0"/>
          </a:p>
        </p:txBody>
      </p:sp>
      <p:sp>
        <p:nvSpPr>
          <p:cNvPr id="20" name="Shape 16"/>
          <p:cNvSpPr/>
          <p:nvPr/>
        </p:nvSpPr>
        <p:spPr>
          <a:xfrm>
            <a:off x="9144000" y="4754880"/>
            <a:ext cx="2651760" cy="6858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 w="12700">
            <a:solidFill>
              <a:srgbClr val="A7BEAE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9281160" y="4754880"/>
            <a:ext cx="24688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Difficulty getting pregnant</a:t>
            </a:r>
            <a:endParaRPr lang="en-US" sz="1300" dirty="0"/>
          </a:p>
        </p:txBody>
      </p:sp>
      <p:sp>
        <p:nvSpPr>
          <p:cNvPr id="22" name="Text 18"/>
          <p:cNvSpPr/>
          <p:nvPr/>
        </p:nvSpPr>
        <p:spPr>
          <a:xfrm>
            <a:off x="457200" y="6492240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Gunvanti Foundation  •  Women's Health Awareness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2C5F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045952" y="137160"/>
            <a:ext cx="960120" cy="960120"/>
          </a:xfrm>
          <a:prstGeom prst="roundRect">
            <a:avLst>
              <a:gd name="adj" fmla="val 7619"/>
            </a:avLst>
          </a:prstGeom>
          <a:solidFill>
            <a:srgbClr val="FBF7EE"/>
          </a:solidFill>
          <a:ln w="12700">
            <a:solidFill>
              <a:srgbClr val="FBF7EE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858000" y="0"/>
            <a:ext cx="5330952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858000" y="0"/>
            <a:ext cx="274320" cy="6858000"/>
          </a:xfrm>
          <a:prstGeom prst="rect">
            <a:avLst/>
          </a:prstGeom>
          <a:solidFill>
            <a:srgbClr val="B85042"/>
          </a:solidFill>
          <a:ln/>
        </p:spPr>
      </p:sp>
      <p:sp>
        <p:nvSpPr>
          <p:cNvPr id="6" name="Text 2"/>
          <p:cNvSpPr/>
          <p:nvPr/>
        </p:nvSpPr>
        <p:spPr>
          <a:xfrm>
            <a:off x="548640" y="1463040"/>
            <a:ext cx="59436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FBF7E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70%</a:t>
            </a:r>
            <a:endParaRPr lang="en-US" sz="20000" dirty="0"/>
          </a:p>
        </p:txBody>
      </p:sp>
      <p:sp>
        <p:nvSpPr>
          <p:cNvPr id="7" name="Text 3"/>
          <p:cNvSpPr/>
          <p:nvPr/>
        </p:nvSpPr>
        <p:spPr>
          <a:xfrm>
            <a:off x="548640" y="3931920"/>
            <a:ext cx="6217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i="1" dirty="0">
                <a:solidFill>
                  <a:srgbClr val="A7BEA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of women with PCOS remain undiagnosed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48640" y="5029200"/>
            <a:ext cx="62179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FBF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Awareness is the first step. Talk to a doctor, track your cycle, and don't ignore your symptoms.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11045952" y="137160"/>
            <a:ext cx="960120" cy="960120"/>
          </a:xfrm>
          <a:prstGeom prst="roundRect">
            <a:avLst>
              <a:gd name="adj" fmla="val 7619"/>
            </a:avLst>
          </a:prstGeom>
          <a:solidFill>
            <a:srgbClr val="FBF7EE"/>
          </a:solidFill>
          <a:ln w="12700">
            <a:solidFill>
              <a:srgbClr val="FBF7EE"/>
            </a:solidFill>
            <a:prstDash val="solid"/>
          </a:ln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57200" y="6492240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F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Gunvanti Foundation  •  Women's Health Awareness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HEALTHY HABITS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868680"/>
            <a:ext cx="64008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2A2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Small steps, big change</a:t>
            </a:r>
            <a:endParaRPr lang="en-US" sz="40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7315200" y="1645920"/>
            <a:ext cx="4206240" cy="420624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48640" y="2331720"/>
            <a:ext cx="164592" cy="164592"/>
          </a:xfrm>
          <a:prstGeom prst="ellipse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868680" y="2286000"/>
            <a:ext cx="6126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Balanced meals  </a:t>
            </a:r>
            <a:pPr indent="0" marL="0">
              <a:buNone/>
            </a:pPr>
            <a:r>
              <a:rPr lang="en-US" sz="13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Whole grains, greens, protein. Less sugar &amp; maida.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548640" y="2926080"/>
            <a:ext cx="164592" cy="164592"/>
          </a:xfrm>
          <a:prstGeom prst="ellipse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68680" y="2880360"/>
            <a:ext cx="6126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 daily  </a:t>
            </a:r>
            <a:pPr indent="0" marL="0">
              <a:buNone/>
            </a:pPr>
            <a:r>
              <a:rPr lang="en-US" sz="13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minutes of walking, yoga or strength training.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548640" y="3520440"/>
            <a:ext cx="164592" cy="164592"/>
          </a:xfrm>
          <a:prstGeom prst="ellipse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868680" y="3474720"/>
            <a:ext cx="6126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Sleep well  </a:t>
            </a:r>
            <a:pPr indent="0" marL="0">
              <a:buNone/>
            </a:pPr>
            <a:r>
              <a:rPr lang="en-US" sz="13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7–8 hours of quality rest — non-negotiable.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548640" y="4114800"/>
            <a:ext cx="164592" cy="164592"/>
          </a:xfrm>
          <a:prstGeom prst="ellipse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868680" y="4069080"/>
            <a:ext cx="6126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 stress  </a:t>
            </a:r>
            <a:pPr indent="0" marL="0">
              <a:buNone/>
            </a:pPr>
            <a:r>
              <a:rPr lang="en-US" sz="13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Breathing, journaling, time with loved ones.</a:t>
            </a:r>
            <a:endParaRPr lang="en-US" sz="1500" dirty="0"/>
          </a:p>
        </p:txBody>
      </p:sp>
      <p:sp>
        <p:nvSpPr>
          <p:cNvPr id="14" name="Shape 10"/>
          <p:cNvSpPr/>
          <p:nvPr/>
        </p:nvSpPr>
        <p:spPr>
          <a:xfrm>
            <a:off x="548640" y="4709160"/>
            <a:ext cx="164592" cy="164592"/>
          </a:xfrm>
          <a:prstGeom prst="ellipse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868680" y="4663440"/>
            <a:ext cx="6126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Hydrate  </a:t>
            </a:r>
            <a:pPr indent="0" marL="0">
              <a:buNone/>
            </a:pPr>
            <a:r>
              <a:rPr lang="en-US" sz="13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2–3 litres of water through the day.</a:t>
            </a:r>
            <a:endParaRPr lang="en-US" sz="1500" dirty="0"/>
          </a:p>
        </p:txBody>
      </p:sp>
      <p:sp>
        <p:nvSpPr>
          <p:cNvPr id="16" name="Shape 12"/>
          <p:cNvSpPr/>
          <p:nvPr/>
        </p:nvSpPr>
        <p:spPr>
          <a:xfrm>
            <a:off x="548640" y="5303520"/>
            <a:ext cx="164592" cy="164592"/>
          </a:xfrm>
          <a:prstGeom prst="ellipse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868680" y="5257800"/>
            <a:ext cx="6126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your cycle  </a:t>
            </a:r>
            <a:pPr indent="0" marL="0">
              <a:buNone/>
            </a:pPr>
            <a:r>
              <a:rPr lang="en-US" sz="13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 changes early. Knowledge is power.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457200" y="6492240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Gunvanti Foundation  •  Women's Health Awareness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137392" y="182880"/>
            <a:ext cx="777240" cy="868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MYTHS VS FACTS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86868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2A2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Let's set the record straight</a:t>
            </a:r>
            <a:endParaRPr lang="en-US" sz="40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8229600" y="1645920"/>
            <a:ext cx="3474720" cy="347472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48640" y="2286000"/>
            <a:ext cx="3657600" cy="914400"/>
          </a:xfrm>
          <a:prstGeom prst="roundRect">
            <a:avLst>
              <a:gd name="adj" fmla="val 8000"/>
            </a:avLst>
          </a:prstGeom>
          <a:solidFill>
            <a:srgbClr val="F3E5E1"/>
          </a:solidFill>
          <a:ln w="12700">
            <a:solidFill>
              <a:srgbClr val="B8504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85800" y="2331720"/>
            <a:ext cx="33832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MYTH  </a:t>
            </a:r>
            <a:pPr indent="0" marL="0">
              <a:buNone/>
            </a:pPr>
            <a:r>
              <a:rPr lang="en-US" sz="12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PCOD/PCOS only affects overweight women.</a:t>
            </a:r>
            <a:endParaRPr lang="en-US" sz="1000" dirty="0"/>
          </a:p>
        </p:txBody>
      </p:sp>
      <p:sp>
        <p:nvSpPr>
          <p:cNvPr id="8" name="Shape 4"/>
          <p:cNvSpPr/>
          <p:nvPr/>
        </p:nvSpPr>
        <p:spPr>
          <a:xfrm>
            <a:off x="4389120" y="2286000"/>
            <a:ext cx="3657600" cy="914400"/>
          </a:xfrm>
          <a:prstGeom prst="roundRect">
            <a:avLst>
              <a:gd name="adj" fmla="val 8000"/>
            </a:avLst>
          </a:prstGeom>
          <a:solidFill>
            <a:srgbClr val="E3EDE2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526280" y="2331720"/>
            <a:ext cx="33832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  </a:t>
            </a:r>
            <a:pPr indent="0" marL="0">
              <a:buNone/>
            </a:pPr>
            <a:r>
              <a:rPr lang="en-US" sz="12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Slim women can have it too — it is hormonal.</a:t>
            </a:r>
            <a:endParaRPr lang="en-US" sz="1000" dirty="0"/>
          </a:p>
        </p:txBody>
      </p:sp>
      <p:sp>
        <p:nvSpPr>
          <p:cNvPr id="10" name="Shape 6"/>
          <p:cNvSpPr/>
          <p:nvPr/>
        </p:nvSpPr>
        <p:spPr>
          <a:xfrm>
            <a:off x="548640" y="3337560"/>
            <a:ext cx="3657600" cy="914400"/>
          </a:xfrm>
          <a:prstGeom prst="roundRect">
            <a:avLst>
              <a:gd name="adj" fmla="val 8000"/>
            </a:avLst>
          </a:prstGeom>
          <a:solidFill>
            <a:srgbClr val="F3E5E1"/>
          </a:solidFill>
          <a:ln w="12700">
            <a:solidFill>
              <a:srgbClr val="B8504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85800" y="3383280"/>
            <a:ext cx="33832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MYTH  </a:t>
            </a:r>
            <a:pPr indent="0" marL="0">
              <a:buNone/>
            </a:pPr>
            <a:r>
              <a:rPr lang="en-US" sz="12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cannot get pregnant with PCOS.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4389120" y="3337560"/>
            <a:ext cx="3657600" cy="914400"/>
          </a:xfrm>
          <a:prstGeom prst="roundRect">
            <a:avLst>
              <a:gd name="adj" fmla="val 8000"/>
            </a:avLst>
          </a:prstGeom>
          <a:solidFill>
            <a:srgbClr val="E3EDE2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526280" y="3383280"/>
            <a:ext cx="33832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  </a:t>
            </a:r>
            <a:pPr indent="0" marL="0">
              <a:buNone/>
            </a:pPr>
            <a:r>
              <a:rPr lang="en-US" sz="12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right care, many women conceive naturally.</a:t>
            </a:r>
            <a:endParaRPr lang="en-US" sz="1000" dirty="0"/>
          </a:p>
        </p:txBody>
      </p:sp>
      <p:sp>
        <p:nvSpPr>
          <p:cNvPr id="14" name="Shape 10"/>
          <p:cNvSpPr/>
          <p:nvPr/>
        </p:nvSpPr>
        <p:spPr>
          <a:xfrm>
            <a:off x="548640" y="4389120"/>
            <a:ext cx="3657600" cy="914400"/>
          </a:xfrm>
          <a:prstGeom prst="roundRect">
            <a:avLst>
              <a:gd name="adj" fmla="val 8000"/>
            </a:avLst>
          </a:prstGeom>
          <a:solidFill>
            <a:srgbClr val="F3E5E1"/>
          </a:solidFill>
          <a:ln w="12700">
            <a:solidFill>
              <a:srgbClr val="B85042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85800" y="4434840"/>
            <a:ext cx="33832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MYTH  </a:t>
            </a:r>
            <a:pPr indent="0" marL="0">
              <a:buNone/>
            </a:pPr>
            <a:r>
              <a:rPr lang="en-US" sz="12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will go away on its own.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4389120" y="4389120"/>
            <a:ext cx="3657600" cy="914400"/>
          </a:xfrm>
          <a:prstGeom prst="roundRect">
            <a:avLst>
              <a:gd name="adj" fmla="val 8000"/>
            </a:avLst>
          </a:prstGeom>
          <a:solidFill>
            <a:srgbClr val="E3EDE2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4526280" y="4434840"/>
            <a:ext cx="33832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  </a:t>
            </a:r>
            <a:pPr indent="0" marL="0">
              <a:buNone/>
            </a:pPr>
            <a:r>
              <a:rPr lang="en-US" sz="12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needs lifestyle change and sometimes medicine.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548640" y="5440680"/>
            <a:ext cx="3657600" cy="914400"/>
          </a:xfrm>
          <a:prstGeom prst="roundRect">
            <a:avLst>
              <a:gd name="adj" fmla="val 8000"/>
            </a:avLst>
          </a:prstGeom>
          <a:solidFill>
            <a:srgbClr val="F3E5E1"/>
          </a:solidFill>
          <a:ln w="12700">
            <a:solidFill>
              <a:srgbClr val="B85042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85800" y="5486400"/>
            <a:ext cx="33832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MYTH  </a:t>
            </a:r>
            <a:pPr indent="0" marL="0">
              <a:buNone/>
            </a:pPr>
            <a:r>
              <a:rPr lang="en-US" sz="12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Skipping periods is no big deal.</a:t>
            </a:r>
            <a:endParaRPr lang="en-US" sz="1000" dirty="0"/>
          </a:p>
        </p:txBody>
      </p:sp>
      <p:sp>
        <p:nvSpPr>
          <p:cNvPr id="20" name="Shape 16"/>
          <p:cNvSpPr/>
          <p:nvPr/>
        </p:nvSpPr>
        <p:spPr>
          <a:xfrm>
            <a:off x="4389120" y="5440680"/>
            <a:ext cx="3657600" cy="914400"/>
          </a:xfrm>
          <a:prstGeom prst="roundRect">
            <a:avLst>
              <a:gd name="adj" fmla="val 8000"/>
            </a:avLst>
          </a:prstGeom>
          <a:solidFill>
            <a:srgbClr val="E3EDE2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4526280" y="5486400"/>
            <a:ext cx="33832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  </a:t>
            </a:r>
            <a:pPr indent="0" marL="0">
              <a:buNone/>
            </a:pPr>
            <a:r>
              <a:rPr lang="en-US" sz="12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is a sign — please get yourself checked.</a:t>
            </a:r>
            <a:endParaRPr lang="en-US" sz="1000" dirty="0"/>
          </a:p>
        </p:txBody>
      </p:sp>
      <p:sp>
        <p:nvSpPr>
          <p:cNvPr id="22" name="Text 18"/>
          <p:cNvSpPr/>
          <p:nvPr/>
        </p:nvSpPr>
        <p:spPr>
          <a:xfrm>
            <a:off x="457200" y="6492240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Gunvanti Foundation  •  Women's Health Awareness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2026-05-18T10:35:46Z</dcterms:created>
  <dcterms:modified xsi:type="dcterms:W3CDTF">2026-05-18T10:35:46Z</dcterms:modified>
</cp:coreProperties>
</file>